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7"/>
  </p:notesMasterIdLst>
  <p:handoutMasterIdLst>
    <p:handoutMasterId r:id="rId18"/>
  </p:handoutMasterIdLst>
  <p:sldIdLst>
    <p:sldId id="287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</p:sldIdLst>
  <p:sldSz cx="9144000" cy="6858000" type="screen4x3"/>
  <p:notesSz cx="6881813" cy="92964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B6B53"/>
    <a:srgbClr val="EE6E60"/>
    <a:srgbClr val="E83320"/>
    <a:srgbClr val="EF1928"/>
    <a:srgbClr val="D83048"/>
    <a:srgbClr val="CC0000"/>
    <a:srgbClr val="FF2929"/>
    <a:srgbClr val="A2C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126CC5D3-DBBA-47CF-AC64-520B4381D046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973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575" y="4419525"/>
            <a:ext cx="5046663" cy="3912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notes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0000" y="812800"/>
            <a:ext cx="4341813" cy="3255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06A6DFE0-8867-459C-B2E7-F8A178545835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58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148BEB0-FCE6-4325-94A6-599E3CE4B692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C0EF4F4D-634A-41B1-B057-729EC302AAE3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11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296B0FB2-A700-4AAB-891A-25DB68B3C550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14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3DA9D97-C287-4D12-A56F-85580D181156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2FEBB6F9-33D6-442E-BA51-BC5F1F5B2DD6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4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00135313-4EAB-47AB-98CA-890C689602B2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5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4CB63122-46AF-43AC-8F5A-A5387AB7B721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6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077DE69-966E-43A1-AFFF-DD44ADE2DD36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7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D29C3E26-1B7D-4490-A4E5-2C5DDFBC0223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8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35582A8E-753B-4E53-8188-A5EE9883D4F1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9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446" tIns="46223" rIns="92446" bIns="46223"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51122" indent="-288893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55573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17802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80031" indent="-231115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42261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3004490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66719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928948" indent="-231115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D3789BE1-1C6A-434F-8244-B83126C4E293}" type="slidenum">
              <a:rPr lang="en-US" sz="1200">
                <a:solidFill>
                  <a:schemeClr val="tx1"/>
                </a:solidFill>
                <a:latin typeface="Arial" charset="0"/>
              </a:rPr>
              <a:pPr eaLnBrk="1" hangingPunct="1"/>
              <a:t>10</a:t>
            </a:fld>
            <a:endParaRPr lang="en-US" sz="1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Picture 10" descr="APU Logo_Final_Vertical_V1_HR1 co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2514600"/>
            <a:ext cx="2530476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89188" y="1952625"/>
            <a:ext cx="67548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74900" y="3886200"/>
            <a:ext cx="67691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54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81753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274638"/>
            <a:ext cx="2057400" cy="594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5775" y="274638"/>
            <a:ext cx="6021388" cy="594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0131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672263"/>
            <a:ext cx="2133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546B21CC-4E4E-4E96-8073-DE392401BDC7}" type="slidenum">
              <a:rPr lang="en-US"/>
              <a:pPr>
                <a:defRPr/>
              </a:pPr>
              <a:t>‹#›</a:t>
            </a:fld>
            <a:r>
              <a:rPr lang="en-US"/>
              <a:t> of 24</a:t>
            </a:r>
          </a:p>
        </p:txBody>
      </p:sp>
    </p:spTree>
    <p:extLst>
      <p:ext uri="{BB962C8B-B14F-4D97-AF65-F5344CB8AC3E}">
        <p14:creationId xmlns:p14="http://schemas.microsoft.com/office/powerpoint/2010/main" val="3972313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427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1108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269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6320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6046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547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5555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1688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ucti_globe1_transparent_small"/>
          <p:cNvPicPr>
            <a:picLocks noChangeAspect="1" noChangeArrowheads="1"/>
          </p:cNvPicPr>
          <p:nvPr/>
        </p:nvPicPr>
        <p:blipFill>
          <a:blip r:embed="rId14">
            <a:lum bright="8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1450" y="2570163"/>
            <a:ext cx="720725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6621463"/>
            <a:ext cx="9144000" cy="236537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7363" y="1697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85775" y="274638"/>
            <a:ext cx="7042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6621463"/>
            <a:ext cx="4165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eaLnBrk="1" hangingPunct="1"/>
            <a:r>
              <a:rPr lang="en-US" sz="800" dirty="0" smtClean="0">
                <a:solidFill>
                  <a:srgbClr val="FFFFCC"/>
                </a:solidFill>
              </a:rPr>
              <a:t>Operating Systems - </a:t>
            </a:r>
            <a:r>
              <a:rPr lang="en-GB" sz="800" kern="1200" dirty="0" smtClean="0">
                <a:solidFill>
                  <a:srgbClr val="FFFFCC"/>
                </a:solidFill>
                <a:latin typeface="Arial" charset="0"/>
                <a:ea typeface="+mn-ea"/>
                <a:cs typeface="+mn-cs"/>
              </a:rPr>
              <a:t>CX004-3-3-OPS</a:t>
            </a:r>
            <a:endParaRPr lang="en-US" sz="800" kern="1200" dirty="0">
              <a:solidFill>
                <a:srgbClr val="FFFFCC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623050"/>
            <a:ext cx="2895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B38040B5-FE2B-4827-90BE-CF309C8256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3175000" y="6597650"/>
            <a:ext cx="2711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800" dirty="0" smtClean="0">
                <a:solidFill>
                  <a:srgbClr val="FFFFCC"/>
                </a:solidFill>
                <a:latin typeface="Microsoft Sans Serif" pitchFamily="34" charset="0"/>
              </a:rPr>
              <a:t>Process Control Management</a:t>
            </a:r>
            <a:endParaRPr lang="en-GB" sz="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3" name="Picture 10" descr="APU Logo Final-medium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0"/>
            <a:ext cx="15144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686050"/>
            <a:ext cx="6781800" cy="781050"/>
          </a:xfrm>
        </p:spPr>
        <p:txBody>
          <a:bodyPr/>
          <a:lstStyle/>
          <a:p>
            <a:r>
              <a:rPr lang="en-US" dirty="0">
                <a:solidFill>
                  <a:srgbClr val="FFFFCC"/>
                </a:solidFill>
                <a:latin typeface="Microsoft Sans Serif" pitchFamily="34" charset="0"/>
              </a:rPr>
              <a:t>Process Control Management</a:t>
            </a:r>
            <a:endParaRPr lang="en-US" sz="3600" dirty="0" smtClean="0">
              <a:solidFill>
                <a:srgbClr val="FFFFCC"/>
              </a:solidFill>
              <a:latin typeface="Microsoft Sans Serif" pitchFamily="34" charset="0"/>
            </a:endParaRPr>
          </a:p>
        </p:txBody>
      </p:sp>
      <p:sp>
        <p:nvSpPr>
          <p:cNvPr id="3075" name="Text Box 34"/>
          <p:cNvSpPr txBox="1">
            <a:spLocks noChangeArrowheads="1"/>
          </p:cNvSpPr>
          <p:nvPr/>
        </p:nvSpPr>
        <p:spPr bwMode="auto">
          <a:xfrm>
            <a:off x="2633663" y="6280150"/>
            <a:ext cx="43011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Prepared by: PDK First Prepared on: 13-12-04 Last Modified on: </a:t>
            </a:r>
            <a:r>
              <a:rPr lang="en-US" sz="900" dirty="0" smtClean="0">
                <a:solidFill>
                  <a:schemeClr val="tx1"/>
                </a:solidFill>
                <a:latin typeface="Arial" charset="0"/>
              </a:rPr>
              <a:t>22-Sep-2014</a:t>
            </a:r>
            <a:endParaRPr lang="en-US" sz="900" dirty="0">
              <a:solidFill>
                <a:schemeClr val="tx1"/>
              </a:solidFill>
              <a:latin typeface="Arial" charset="0"/>
            </a:endParaRPr>
          </a:p>
          <a:p>
            <a:r>
              <a:rPr lang="en-US" sz="900" dirty="0">
                <a:solidFill>
                  <a:schemeClr val="tx1"/>
                </a:solidFill>
                <a:latin typeface="Arial" charset="0"/>
              </a:rPr>
              <a:t>Quality checked by: </a:t>
            </a:r>
          </a:p>
          <a:p>
            <a:r>
              <a:rPr lang="en-US" sz="900">
                <a:solidFill>
                  <a:schemeClr val="tx1"/>
                </a:solidFill>
                <a:latin typeface="Arial" charset="0"/>
              </a:rPr>
              <a:t>Copyright  </a:t>
            </a:r>
            <a:r>
              <a:rPr lang="en-US" sz="900" smtClean="0">
                <a:solidFill>
                  <a:schemeClr val="tx1"/>
                </a:solidFill>
                <a:latin typeface="Arial" charset="0"/>
              </a:rPr>
              <a:t>2014 </a:t>
            </a:r>
            <a:r>
              <a:rPr lang="en-US" sz="900" dirty="0">
                <a:solidFill>
                  <a:schemeClr val="tx1"/>
                </a:solidFill>
                <a:latin typeface="Arial" charset="0"/>
              </a:rPr>
              <a:t>Asia Pacific University of Technology &amp; Innovation </a:t>
            </a:r>
          </a:p>
        </p:txBody>
      </p:sp>
      <p:sp>
        <p:nvSpPr>
          <p:cNvPr id="3076" name="Text Box 42"/>
          <p:cNvSpPr txBox="1">
            <a:spLocks noChangeArrowheads="1"/>
          </p:cNvSpPr>
          <p:nvPr/>
        </p:nvSpPr>
        <p:spPr bwMode="auto">
          <a:xfrm>
            <a:off x="533400" y="1095375"/>
            <a:ext cx="4107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3600" dirty="0">
                <a:solidFill>
                  <a:srgbClr val="FFFFCC"/>
                </a:solidFill>
              </a:rPr>
              <a:t>Operating Systems</a:t>
            </a:r>
          </a:p>
          <a:p>
            <a:pPr eaLnBrk="1" hangingPunct="1"/>
            <a:r>
              <a:rPr lang="en-GB" dirty="0"/>
              <a:t>CX004-3-3-OPS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03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39C88186-7F99-4B5E-9E65-4320CDD1CD57}" type="slidenum">
              <a:rPr lang="en-US"/>
              <a:pPr>
                <a:defRPr/>
              </a:pPr>
              <a:t>10</a:t>
            </a:fld>
            <a:r>
              <a:rPr lang="en-US"/>
              <a:t> of 24</a:t>
            </a: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41052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Calculation Keywords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8900" name="Text Box 4"/>
          <p:cNvSpPr txBox="1">
            <a:spLocks noChangeArrowheads="1"/>
          </p:cNvSpPr>
          <p:nvPr/>
        </p:nvSpPr>
        <p:spPr bwMode="auto">
          <a:xfrm>
            <a:off x="1041400" y="1470025"/>
            <a:ext cx="6791325" cy="657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CPU utilization / burst time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throughput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turnaround time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average turnaround time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waiting time</a:t>
            </a:r>
          </a:p>
          <a:p>
            <a:pPr lvl="2" algn="l" eaLnBrk="1" hangingPunct="1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 average waiting time</a:t>
            </a:r>
          </a:p>
          <a:p>
            <a:pPr lvl="2"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lvl="2"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lvl="2" algn="l" eaLnBrk="1" hangingPunct="1"/>
            <a:endParaRPr lang="en-US">
              <a:solidFill>
                <a:schemeClr val="tx1"/>
              </a:solidFill>
            </a:endParaRPr>
          </a:p>
          <a:p>
            <a:pPr lvl="2" algn="l" eaLnBrk="1" hangingPunct="1">
              <a:buFontTx/>
              <a:buChar char="-"/>
            </a:pPr>
            <a:endParaRPr lang="en-US">
              <a:solidFill>
                <a:schemeClr val="tx1"/>
              </a:solidFill>
            </a:endParaRPr>
          </a:p>
          <a:p>
            <a:pPr lvl="2" algn="l" eaLnBrk="1" hangingPunct="1">
              <a:buFontTx/>
              <a:buChar char="-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8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8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89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8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89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8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89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89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89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89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890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D89A2BFE-DED0-4BF4-903E-EDD7223FCBB5}" type="slidenum">
              <a:rPr lang="en-US"/>
              <a:pPr>
                <a:defRPr/>
              </a:pPr>
              <a:t>11</a:t>
            </a:fld>
            <a:r>
              <a:rPr lang="en-US"/>
              <a:t> of 24</a:t>
            </a:r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2886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 Round Robin 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17092" name="Text Box 4"/>
          <p:cNvSpPr txBox="1">
            <a:spLocks noChangeArrowheads="1"/>
          </p:cNvSpPr>
          <p:nvPr/>
        </p:nvSpPr>
        <p:spPr bwMode="auto">
          <a:xfrm>
            <a:off x="606425" y="1512888"/>
            <a:ext cx="832485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the oldest, simplest, fairest and most widely used algorithm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designed for time-sharing systems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 time quantum / time slice is defined for each process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the ready queue is treated as a circular queue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to implement round robin, the ready queue is kept as a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first in first out queue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6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7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7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7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7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70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70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70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70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70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70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B104C0BE-A07A-4136-8ED6-EA40F0BA729D}" type="slidenum">
              <a:rPr lang="en-US"/>
              <a:pPr>
                <a:defRPr/>
              </a:pPr>
              <a:t>12</a:t>
            </a:fld>
            <a:r>
              <a:rPr lang="en-US"/>
              <a:t> of 24</a:t>
            </a:r>
          </a:p>
        </p:txBody>
      </p:sp>
      <p:sp>
        <p:nvSpPr>
          <p:cNvPr id="221186" name="Text Box 2"/>
          <p:cNvSpPr txBox="1">
            <a:spLocks noChangeArrowheads="1"/>
          </p:cNvSpPr>
          <p:nvPr/>
        </p:nvSpPr>
        <p:spPr bwMode="auto">
          <a:xfrm>
            <a:off x="0" y="2609850"/>
            <a:ext cx="647700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   </a:t>
            </a:r>
          </a:p>
          <a:p>
            <a:pPr algn="l"/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u="sng">
                <a:solidFill>
                  <a:schemeClr val="tx1"/>
                </a:solidFill>
              </a:rPr>
              <a:t>Step2:-</a:t>
            </a:r>
            <a:r>
              <a:rPr lang="en-US">
                <a:solidFill>
                  <a:schemeClr val="tx1"/>
                </a:solidFill>
              </a:rPr>
              <a:t> Calculate waiting time 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and average value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(P1) =  (0+6+2+1)=</a:t>
            </a:r>
            <a:r>
              <a:rPr lang="en-US">
                <a:solidFill>
                  <a:schemeClr val="tx1"/>
                </a:solidFill>
                <a:sym typeface="Wingdings" pitchFamily="2" charset="2"/>
              </a:rPr>
              <a:t>9</a:t>
            </a:r>
            <a:endParaRPr lang="en-US">
              <a:solidFill>
                <a:schemeClr val="tx1"/>
              </a:solidFill>
            </a:endParaRPr>
          </a:p>
          <a:p>
            <a:pPr algn="l"/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(P2) =   2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(P3) =   3 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    Tw(P4) =  5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    Tw(P5) =  (6+2+2)=</a:t>
            </a:r>
            <a:r>
              <a:rPr lang="en-US">
                <a:solidFill>
                  <a:schemeClr val="tx1"/>
                </a:solidFill>
                <a:sym typeface="Wingdings" pitchFamily="2" charset="2"/>
              </a:rPr>
              <a:t>10</a:t>
            </a:r>
          </a:p>
          <a:p>
            <a:pPr algn="l"/>
            <a:endParaRPr lang="en-US">
              <a:solidFill>
                <a:schemeClr val="tx1"/>
              </a:solidFill>
              <a:sym typeface="Wingdings" pitchFamily="2" charset="2"/>
            </a:endParaRPr>
          </a:p>
          <a:p>
            <a:pPr algn="l"/>
            <a:r>
              <a:rPr lang="en-US">
                <a:solidFill>
                  <a:schemeClr val="tx1"/>
                </a:solidFill>
              </a:rPr>
              <a:t> 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(average)=(9+2+3+5+10)/5 </a:t>
            </a:r>
          </a:p>
          <a:p>
            <a:pPr algn="l"/>
            <a:r>
              <a:rPr lang="en-US">
                <a:solidFill>
                  <a:schemeClr val="tx1"/>
                </a:solidFill>
              </a:rPr>
              <a:t>  =5.8 Milliseconds</a:t>
            </a:r>
            <a:r>
              <a:rPr lang="en-US" sz="2000" b="1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188913" y="1220788"/>
            <a:ext cx="8686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u="sng">
                <a:solidFill>
                  <a:schemeClr val="tx1"/>
                </a:solidFill>
              </a:rPr>
              <a:t>Step1:-</a:t>
            </a:r>
            <a:r>
              <a:rPr lang="en-US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>
                <a:solidFill>
                  <a:schemeClr val="tx1"/>
                </a:solidFill>
              </a:rPr>
              <a:t>Draw a Gantt Chart to represent timings for all processes</a:t>
            </a: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990600" y="28194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2036763" y="0"/>
            <a:ext cx="64214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en-US" sz="3200" b="1">
                <a:solidFill>
                  <a:srgbClr val="003366"/>
                </a:solidFill>
              </a:rPr>
              <a:t>Round Robin</a:t>
            </a:r>
          </a:p>
        </p:txBody>
      </p:sp>
      <p:graphicFrame>
        <p:nvGraphicFramePr>
          <p:cNvPr id="221357" name="Group 173"/>
          <p:cNvGraphicFramePr>
            <a:graphicFrameLocks noGrp="1"/>
          </p:cNvGraphicFramePr>
          <p:nvPr/>
        </p:nvGraphicFramePr>
        <p:xfrm>
          <a:off x="381000" y="2057400"/>
          <a:ext cx="8153400" cy="609600"/>
        </p:xfrm>
        <a:graphic>
          <a:graphicData uri="http://schemas.openxmlformats.org/drawingml/2006/table">
            <a:tbl>
              <a:tblPr/>
              <a:tblGrid>
                <a:gridCol w="914400"/>
                <a:gridCol w="609600"/>
                <a:gridCol w="838200"/>
                <a:gridCol w="609600"/>
                <a:gridCol w="838200"/>
                <a:gridCol w="838200"/>
                <a:gridCol w="838200"/>
                <a:gridCol w="736600"/>
                <a:gridCol w="711200"/>
                <a:gridCol w="609600"/>
                <a:gridCol w="6096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D8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</a:tr>
            </a:tbl>
          </a:graphicData>
        </a:graphic>
      </p:graphicFrame>
      <p:sp>
        <p:nvSpPr>
          <p:cNvPr id="221251" name="Text Box 67"/>
          <p:cNvSpPr txBox="1">
            <a:spLocks noChangeArrowheads="1"/>
          </p:cNvSpPr>
          <p:nvPr/>
        </p:nvSpPr>
        <p:spPr bwMode="auto">
          <a:xfrm>
            <a:off x="22860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221252" name="Text Box 68"/>
          <p:cNvSpPr txBox="1">
            <a:spLocks noChangeArrowheads="1"/>
          </p:cNvSpPr>
          <p:nvPr/>
        </p:nvSpPr>
        <p:spPr bwMode="auto">
          <a:xfrm>
            <a:off x="112395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21253" name="Text Box 69"/>
          <p:cNvSpPr txBox="1">
            <a:spLocks noChangeArrowheads="1"/>
          </p:cNvSpPr>
          <p:nvPr/>
        </p:nvSpPr>
        <p:spPr bwMode="auto">
          <a:xfrm>
            <a:off x="173355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221254" name="Text Box 70"/>
          <p:cNvSpPr txBox="1">
            <a:spLocks noChangeArrowheads="1"/>
          </p:cNvSpPr>
          <p:nvPr/>
        </p:nvSpPr>
        <p:spPr bwMode="auto">
          <a:xfrm>
            <a:off x="257175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221255" name="Text Box 71"/>
          <p:cNvSpPr txBox="1">
            <a:spLocks noChangeArrowheads="1"/>
          </p:cNvSpPr>
          <p:nvPr/>
        </p:nvSpPr>
        <p:spPr bwMode="auto">
          <a:xfrm>
            <a:off x="320040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6</a:t>
            </a:r>
          </a:p>
        </p:txBody>
      </p:sp>
      <p:sp>
        <p:nvSpPr>
          <p:cNvPr id="221256" name="Text Box 72"/>
          <p:cNvSpPr txBox="1">
            <a:spLocks noChangeArrowheads="1"/>
          </p:cNvSpPr>
          <p:nvPr/>
        </p:nvSpPr>
        <p:spPr bwMode="auto">
          <a:xfrm>
            <a:off x="405765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8</a:t>
            </a:r>
          </a:p>
        </p:txBody>
      </p:sp>
      <p:sp>
        <p:nvSpPr>
          <p:cNvPr id="221257" name="Text Box 73"/>
          <p:cNvSpPr txBox="1">
            <a:spLocks noChangeArrowheads="1"/>
          </p:cNvSpPr>
          <p:nvPr/>
        </p:nvSpPr>
        <p:spPr bwMode="auto">
          <a:xfrm>
            <a:off x="476250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221258" name="Text Box 74"/>
          <p:cNvSpPr txBox="1">
            <a:spLocks noChangeArrowheads="1"/>
          </p:cNvSpPr>
          <p:nvPr/>
        </p:nvSpPr>
        <p:spPr bwMode="auto">
          <a:xfrm>
            <a:off x="563880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12</a:t>
            </a:r>
          </a:p>
        </p:txBody>
      </p:sp>
      <p:sp>
        <p:nvSpPr>
          <p:cNvPr id="221259" name="Text Box 75"/>
          <p:cNvSpPr txBox="1">
            <a:spLocks noChangeArrowheads="1"/>
          </p:cNvSpPr>
          <p:nvPr/>
        </p:nvSpPr>
        <p:spPr bwMode="auto">
          <a:xfrm>
            <a:off x="638175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14</a:t>
            </a:r>
          </a:p>
        </p:txBody>
      </p:sp>
      <p:sp>
        <p:nvSpPr>
          <p:cNvPr id="221260" name="Text Box 76"/>
          <p:cNvSpPr txBox="1">
            <a:spLocks noChangeArrowheads="1"/>
          </p:cNvSpPr>
          <p:nvPr/>
        </p:nvSpPr>
        <p:spPr bwMode="auto">
          <a:xfrm>
            <a:off x="706755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15</a:t>
            </a:r>
          </a:p>
        </p:txBody>
      </p:sp>
      <p:sp>
        <p:nvSpPr>
          <p:cNvPr id="221261" name="Text Box 77"/>
          <p:cNvSpPr txBox="1">
            <a:spLocks noChangeArrowheads="1"/>
          </p:cNvSpPr>
          <p:nvPr/>
        </p:nvSpPr>
        <p:spPr bwMode="auto">
          <a:xfrm>
            <a:off x="769620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17</a:t>
            </a:r>
          </a:p>
        </p:txBody>
      </p:sp>
      <p:sp>
        <p:nvSpPr>
          <p:cNvPr id="221262" name="Text Box 78"/>
          <p:cNvSpPr txBox="1">
            <a:spLocks noChangeArrowheads="1"/>
          </p:cNvSpPr>
          <p:nvPr/>
        </p:nvSpPr>
        <p:spPr bwMode="auto">
          <a:xfrm>
            <a:off x="828675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19</a:t>
            </a:r>
          </a:p>
        </p:txBody>
      </p:sp>
      <p:graphicFrame>
        <p:nvGraphicFramePr>
          <p:cNvPr id="221359" name="Group 175"/>
          <p:cNvGraphicFramePr>
            <a:graphicFrameLocks noGrp="1"/>
          </p:cNvGraphicFramePr>
          <p:nvPr/>
        </p:nvGraphicFramePr>
        <p:xfrm>
          <a:off x="6016625" y="3236913"/>
          <a:ext cx="2819400" cy="670400"/>
        </p:xfrm>
        <a:graphic>
          <a:graphicData uri="http://schemas.openxmlformats.org/drawingml/2006/table">
            <a:tbl>
              <a:tblPr/>
              <a:tblGrid>
                <a:gridCol w="2819400"/>
              </a:tblGrid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Time Slice =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Milliseconds</a:t>
                      </a:r>
                    </a:p>
                  </a:txBody>
                  <a:tcPr marT="45640" marB="456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CDF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1315" name="Group 131"/>
          <p:cNvGraphicFramePr>
            <a:graphicFrameLocks noGrp="1"/>
          </p:cNvGraphicFramePr>
          <p:nvPr/>
        </p:nvGraphicFramePr>
        <p:xfrm>
          <a:off x="6032500" y="3844925"/>
          <a:ext cx="2781300" cy="2578347"/>
        </p:xfrm>
        <a:graphic>
          <a:graphicData uri="http://schemas.openxmlformats.org/drawingml/2006/table">
            <a:tbl>
              <a:tblPr/>
              <a:tblGrid>
                <a:gridCol w="1025525"/>
                <a:gridCol w="1755775"/>
              </a:tblGrid>
              <a:tr h="694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Process 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Burst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(Milliseconds)   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P1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10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0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P2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P3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P4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P5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5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936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1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1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1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1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1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1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1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1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1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1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1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1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1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1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1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6" grpId="0" autoUpdateAnimBg="0"/>
      <p:bldP spid="221251" grpId="0" autoUpdateAnimBg="0"/>
      <p:bldP spid="221252" grpId="0" autoUpdateAnimBg="0"/>
      <p:bldP spid="221253" grpId="0" autoUpdateAnimBg="0"/>
      <p:bldP spid="221254" grpId="0" autoUpdateAnimBg="0"/>
      <p:bldP spid="221255" grpId="0" autoUpdateAnimBg="0"/>
      <p:bldP spid="221256" grpId="0" autoUpdateAnimBg="0"/>
      <p:bldP spid="221257" grpId="0" autoUpdateAnimBg="0"/>
      <p:bldP spid="221258" grpId="0" autoUpdateAnimBg="0"/>
      <p:bldP spid="221259" grpId="0" autoUpdateAnimBg="0"/>
      <p:bldP spid="221260" grpId="0" autoUpdateAnimBg="0"/>
      <p:bldP spid="221261" grpId="0" autoUpdateAnimBg="0"/>
      <p:bldP spid="22126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8392C26C-B15B-452D-9E2A-03C591E6FCA4}" type="slidenum">
              <a:rPr lang="en-US"/>
              <a:pPr>
                <a:defRPr/>
              </a:pPr>
              <a:t>13</a:t>
            </a:fld>
            <a:r>
              <a:rPr lang="en-US"/>
              <a:t> of 24</a:t>
            </a:r>
          </a:p>
        </p:txBody>
      </p:sp>
      <p:sp>
        <p:nvSpPr>
          <p:cNvPr id="222210" name="Text Box 2"/>
          <p:cNvSpPr txBox="1">
            <a:spLocks noChangeArrowheads="1"/>
          </p:cNvSpPr>
          <p:nvPr/>
        </p:nvSpPr>
        <p:spPr bwMode="auto">
          <a:xfrm>
            <a:off x="304800" y="1276350"/>
            <a:ext cx="77882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r>
              <a:rPr lang="en-US" u="sng">
                <a:solidFill>
                  <a:schemeClr val="tx1"/>
                </a:solidFill>
              </a:rPr>
              <a:t>Step-3</a:t>
            </a:r>
            <a:r>
              <a:rPr lang="en-US">
                <a:solidFill>
                  <a:schemeClr val="tx1"/>
                </a:solidFill>
              </a:rPr>
              <a:t>: Calculate turn-around time and average value</a:t>
            </a:r>
          </a:p>
          <a:p>
            <a:pPr eaLnBrk="1" hangingPunct="1"/>
            <a:endParaRPr lang="en-US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990600" y="28194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1614488" y="0"/>
            <a:ext cx="68437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en-US" sz="3200" b="1">
                <a:solidFill>
                  <a:srgbClr val="003366"/>
                </a:solidFill>
              </a:rPr>
              <a:t>Round Robin</a:t>
            </a:r>
          </a:p>
        </p:txBody>
      </p:sp>
      <p:sp>
        <p:nvSpPr>
          <p:cNvPr id="222274" name="Text Box 66"/>
          <p:cNvSpPr txBox="1">
            <a:spLocks noChangeArrowheads="1"/>
          </p:cNvSpPr>
          <p:nvPr/>
        </p:nvSpPr>
        <p:spPr bwMode="auto">
          <a:xfrm>
            <a:off x="22860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222275" name="Text Box 67"/>
          <p:cNvSpPr txBox="1">
            <a:spLocks noChangeArrowheads="1"/>
          </p:cNvSpPr>
          <p:nvPr/>
        </p:nvSpPr>
        <p:spPr bwMode="auto">
          <a:xfrm>
            <a:off x="112395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22276" name="Text Box 68"/>
          <p:cNvSpPr txBox="1">
            <a:spLocks noChangeArrowheads="1"/>
          </p:cNvSpPr>
          <p:nvPr/>
        </p:nvSpPr>
        <p:spPr bwMode="auto">
          <a:xfrm>
            <a:off x="173355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222277" name="Text Box 69"/>
          <p:cNvSpPr txBox="1">
            <a:spLocks noChangeArrowheads="1"/>
          </p:cNvSpPr>
          <p:nvPr/>
        </p:nvSpPr>
        <p:spPr bwMode="auto">
          <a:xfrm>
            <a:off x="257175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222278" name="Text Box 70"/>
          <p:cNvSpPr txBox="1">
            <a:spLocks noChangeArrowheads="1"/>
          </p:cNvSpPr>
          <p:nvPr/>
        </p:nvSpPr>
        <p:spPr bwMode="auto">
          <a:xfrm>
            <a:off x="320040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6</a:t>
            </a:r>
          </a:p>
        </p:txBody>
      </p:sp>
      <p:sp>
        <p:nvSpPr>
          <p:cNvPr id="222279" name="Text Box 71"/>
          <p:cNvSpPr txBox="1">
            <a:spLocks noChangeArrowheads="1"/>
          </p:cNvSpPr>
          <p:nvPr/>
        </p:nvSpPr>
        <p:spPr bwMode="auto">
          <a:xfrm>
            <a:off x="4057650" y="268605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8</a:t>
            </a:r>
          </a:p>
        </p:txBody>
      </p:sp>
      <p:sp>
        <p:nvSpPr>
          <p:cNvPr id="222280" name="Text Box 72"/>
          <p:cNvSpPr txBox="1">
            <a:spLocks noChangeArrowheads="1"/>
          </p:cNvSpPr>
          <p:nvPr/>
        </p:nvSpPr>
        <p:spPr bwMode="auto">
          <a:xfrm>
            <a:off x="476250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222281" name="Text Box 73"/>
          <p:cNvSpPr txBox="1">
            <a:spLocks noChangeArrowheads="1"/>
          </p:cNvSpPr>
          <p:nvPr/>
        </p:nvSpPr>
        <p:spPr bwMode="auto">
          <a:xfrm>
            <a:off x="563880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12</a:t>
            </a:r>
          </a:p>
        </p:txBody>
      </p:sp>
      <p:sp>
        <p:nvSpPr>
          <p:cNvPr id="222282" name="Text Box 74"/>
          <p:cNvSpPr txBox="1">
            <a:spLocks noChangeArrowheads="1"/>
          </p:cNvSpPr>
          <p:nvPr/>
        </p:nvSpPr>
        <p:spPr bwMode="auto">
          <a:xfrm>
            <a:off x="638175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14</a:t>
            </a:r>
          </a:p>
        </p:txBody>
      </p:sp>
      <p:sp>
        <p:nvSpPr>
          <p:cNvPr id="222283" name="Text Box 75"/>
          <p:cNvSpPr txBox="1">
            <a:spLocks noChangeArrowheads="1"/>
          </p:cNvSpPr>
          <p:nvPr/>
        </p:nvSpPr>
        <p:spPr bwMode="auto">
          <a:xfrm>
            <a:off x="706755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15</a:t>
            </a:r>
          </a:p>
        </p:txBody>
      </p:sp>
      <p:sp>
        <p:nvSpPr>
          <p:cNvPr id="222284" name="Text Box 76"/>
          <p:cNvSpPr txBox="1">
            <a:spLocks noChangeArrowheads="1"/>
          </p:cNvSpPr>
          <p:nvPr/>
        </p:nvSpPr>
        <p:spPr bwMode="auto">
          <a:xfrm>
            <a:off x="769620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17</a:t>
            </a:r>
          </a:p>
        </p:txBody>
      </p:sp>
      <p:sp>
        <p:nvSpPr>
          <p:cNvPr id="222285" name="Text Box 77"/>
          <p:cNvSpPr txBox="1">
            <a:spLocks noChangeArrowheads="1"/>
          </p:cNvSpPr>
          <p:nvPr/>
        </p:nvSpPr>
        <p:spPr bwMode="auto">
          <a:xfrm>
            <a:off x="8286750" y="268605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19</a:t>
            </a:r>
          </a:p>
        </p:txBody>
      </p:sp>
      <p:sp>
        <p:nvSpPr>
          <p:cNvPr id="222286" name="Text Box 78"/>
          <p:cNvSpPr txBox="1">
            <a:spLocks noChangeArrowheads="1"/>
          </p:cNvSpPr>
          <p:nvPr/>
        </p:nvSpPr>
        <p:spPr bwMode="auto">
          <a:xfrm>
            <a:off x="1001713" y="5546725"/>
            <a:ext cx="56499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Average turn around time is (19+3+5+6+15)/5 = (48/5)=9.6 Milliseconds</a:t>
            </a:r>
          </a:p>
        </p:txBody>
      </p:sp>
      <p:sp>
        <p:nvSpPr>
          <p:cNvPr id="222287" name="Text Box 79"/>
          <p:cNvSpPr txBox="1">
            <a:spLocks noChangeArrowheads="1"/>
          </p:cNvSpPr>
          <p:nvPr/>
        </p:nvSpPr>
        <p:spPr bwMode="auto">
          <a:xfrm>
            <a:off x="38100" y="3911600"/>
            <a:ext cx="3238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(P2)=(2+1) =  3</a:t>
            </a:r>
          </a:p>
        </p:txBody>
      </p:sp>
      <p:sp>
        <p:nvSpPr>
          <p:cNvPr id="222288" name="Text Box 80"/>
          <p:cNvSpPr txBox="1">
            <a:spLocks noChangeArrowheads="1"/>
          </p:cNvSpPr>
          <p:nvPr/>
        </p:nvSpPr>
        <p:spPr bwMode="auto">
          <a:xfrm>
            <a:off x="-228600" y="4343400"/>
            <a:ext cx="42672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    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(P3)=(3+2) =  5</a:t>
            </a:r>
          </a:p>
          <a:p>
            <a:pPr algn="just" eaLnBrk="1" hangingPunct="1">
              <a:spcBef>
                <a:spcPct val="50000"/>
              </a:spcBef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22289" name="Text Box 81"/>
          <p:cNvSpPr txBox="1">
            <a:spLocks noChangeArrowheads="1"/>
          </p:cNvSpPr>
          <p:nvPr/>
        </p:nvSpPr>
        <p:spPr bwMode="auto">
          <a:xfrm>
            <a:off x="57150" y="473075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(P4)=(5+1) =  6</a:t>
            </a:r>
          </a:p>
        </p:txBody>
      </p:sp>
      <p:sp>
        <p:nvSpPr>
          <p:cNvPr id="222290" name="Text Box 82"/>
          <p:cNvSpPr txBox="1">
            <a:spLocks noChangeArrowheads="1"/>
          </p:cNvSpPr>
          <p:nvPr/>
        </p:nvSpPr>
        <p:spPr bwMode="auto">
          <a:xfrm>
            <a:off x="57150" y="5226050"/>
            <a:ext cx="411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(P5)=(10+5)=15</a:t>
            </a:r>
          </a:p>
        </p:txBody>
      </p:sp>
      <p:sp>
        <p:nvSpPr>
          <p:cNvPr id="222291" name="Text Box 83"/>
          <p:cNvSpPr txBox="1">
            <a:spLocks noChangeArrowheads="1"/>
          </p:cNvSpPr>
          <p:nvPr/>
        </p:nvSpPr>
        <p:spPr bwMode="auto">
          <a:xfrm>
            <a:off x="0" y="3505200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(P1)=(9+10)=19</a:t>
            </a:r>
          </a:p>
        </p:txBody>
      </p:sp>
      <p:sp>
        <p:nvSpPr>
          <p:cNvPr id="222296" name="Text Box 88"/>
          <p:cNvSpPr txBox="1">
            <a:spLocks noChangeArrowheads="1"/>
          </p:cNvSpPr>
          <p:nvPr/>
        </p:nvSpPr>
        <p:spPr bwMode="auto">
          <a:xfrm>
            <a:off x="3048000" y="313055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chemeClr val="tx1"/>
                </a:solidFill>
              </a:rPr>
              <a:t>T</a:t>
            </a:r>
            <a:r>
              <a:rPr lang="en-US" baseline="-25000">
                <a:solidFill>
                  <a:schemeClr val="tx1"/>
                </a:solidFill>
              </a:rPr>
              <a:t>T</a:t>
            </a:r>
            <a:r>
              <a:rPr lang="en-US">
                <a:solidFill>
                  <a:schemeClr val="tx1"/>
                </a:solidFill>
              </a:rPr>
              <a:t> = T</a:t>
            </a:r>
            <a:r>
              <a:rPr lang="en-US" baseline="-25000">
                <a:solidFill>
                  <a:schemeClr val="tx1"/>
                </a:solidFill>
              </a:rPr>
              <a:t>w</a:t>
            </a:r>
            <a:r>
              <a:rPr lang="en-US">
                <a:solidFill>
                  <a:schemeClr val="tx1"/>
                </a:solidFill>
              </a:rPr>
              <a:t>+T</a:t>
            </a:r>
            <a:r>
              <a:rPr lang="en-US" baseline="-25000">
                <a:solidFill>
                  <a:schemeClr val="tx1"/>
                </a:solidFill>
              </a:rPr>
              <a:t>B</a:t>
            </a:r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22297" name="Group 89"/>
          <p:cNvGraphicFramePr>
            <a:graphicFrameLocks noGrp="1"/>
          </p:cNvGraphicFramePr>
          <p:nvPr/>
        </p:nvGraphicFramePr>
        <p:xfrm>
          <a:off x="381000" y="2057400"/>
          <a:ext cx="8153400" cy="609600"/>
        </p:xfrm>
        <a:graphic>
          <a:graphicData uri="http://schemas.openxmlformats.org/drawingml/2006/table">
            <a:tbl>
              <a:tblPr/>
              <a:tblGrid>
                <a:gridCol w="914400"/>
                <a:gridCol w="609600"/>
                <a:gridCol w="838200"/>
                <a:gridCol w="609600"/>
                <a:gridCol w="838200"/>
                <a:gridCol w="838200"/>
                <a:gridCol w="838200"/>
                <a:gridCol w="736600"/>
                <a:gridCol w="711200"/>
                <a:gridCol w="609600"/>
                <a:gridCol w="6096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D8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2375" name="Group 167"/>
          <p:cNvGraphicFramePr>
            <a:graphicFrameLocks noGrp="1"/>
          </p:cNvGraphicFramePr>
          <p:nvPr/>
        </p:nvGraphicFramePr>
        <p:xfrm>
          <a:off x="6016625" y="3236913"/>
          <a:ext cx="2819400" cy="2499108"/>
        </p:xfrm>
        <a:graphic>
          <a:graphicData uri="http://schemas.openxmlformats.org/drawingml/2006/table">
            <a:tbl>
              <a:tblPr/>
              <a:tblGrid>
                <a:gridCol w="2819400"/>
              </a:tblGrid>
              <a:tr h="6704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Time Slice =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 Milliseconds</a:t>
                      </a: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CDFC"/>
                    </a:solidFill>
                  </a:tcPr>
                </a:tc>
              </a:tr>
              <a:tr h="3656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CDFC"/>
                    </a:solidFill>
                  </a:tcPr>
                </a:tc>
              </a:tr>
              <a:tr h="3656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CDFC"/>
                    </a:solidFill>
                  </a:tcPr>
                </a:tc>
              </a:tr>
              <a:tr h="3656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CDFC"/>
                    </a:solidFill>
                  </a:tcPr>
                </a:tc>
              </a:tr>
              <a:tr h="3656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CDFC"/>
                    </a:solidFill>
                  </a:tcPr>
                </a:tc>
              </a:tr>
              <a:tr h="3656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icrosoft Sans Serif" pitchFamily="34" charset="0"/>
                      </a:endParaRPr>
                    </a:p>
                  </a:txBody>
                  <a:tcPr marT="45699" marB="456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2CDF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2332" name="Group 124"/>
          <p:cNvGraphicFramePr>
            <a:graphicFrameLocks noGrp="1"/>
          </p:cNvGraphicFramePr>
          <p:nvPr/>
        </p:nvGraphicFramePr>
        <p:xfrm>
          <a:off x="6032500" y="3844925"/>
          <a:ext cx="2781300" cy="2578347"/>
        </p:xfrm>
        <a:graphic>
          <a:graphicData uri="http://schemas.openxmlformats.org/drawingml/2006/table">
            <a:tbl>
              <a:tblPr/>
              <a:tblGrid>
                <a:gridCol w="1025525"/>
                <a:gridCol w="1755775"/>
              </a:tblGrid>
              <a:tr h="6948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Process 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Burst Time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(Milliseconds)   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P1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10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0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P2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P3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2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P4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1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6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P5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crosoft Sans Serif" pitchFamily="34" charset="0"/>
                        </a:rPr>
                        <a:t>5</a:t>
                      </a:r>
                    </a:p>
                  </a:txBody>
                  <a:tcPr marT="45703" marB="4570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161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2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2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2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2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2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2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2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2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2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2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2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2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2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2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2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2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2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2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2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2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2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22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2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2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2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2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2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2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0" grpId="0"/>
      <p:bldP spid="222274" grpId="0"/>
      <p:bldP spid="222275" grpId="0"/>
      <p:bldP spid="222276" grpId="0"/>
      <p:bldP spid="222277" grpId="0"/>
      <p:bldP spid="222278" grpId="0"/>
      <p:bldP spid="222279" grpId="0"/>
      <p:bldP spid="222280" grpId="0"/>
      <p:bldP spid="222281" grpId="0"/>
      <p:bldP spid="222282" grpId="0"/>
      <p:bldP spid="222283" grpId="0"/>
      <p:bldP spid="222284" grpId="0"/>
      <p:bldP spid="222285" grpId="0"/>
      <p:bldP spid="222286" grpId="0"/>
      <p:bldP spid="222287" grpId="0"/>
      <p:bldP spid="222288" grpId="0"/>
      <p:bldP spid="222289" grpId="0"/>
      <p:bldP spid="222290" grpId="0"/>
      <p:bldP spid="222291" grpId="0"/>
      <p:bldP spid="2222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B55187A-6BDD-4EF8-9D1D-418AC6A9CE0D}" type="slidenum">
              <a:rPr lang="en-US"/>
              <a:pPr>
                <a:defRPr/>
              </a:pPr>
              <a:t>14</a:t>
            </a:fld>
            <a:r>
              <a:rPr lang="en-US"/>
              <a:t> of 24</a:t>
            </a: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2778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Round Robin 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677863" y="1557338"/>
            <a:ext cx="8289925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the average waiting time is usually long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performance depends on the size of the time quantum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(10 – 100 milliseconds)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process switching requires time; the time quantum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clock is already running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time quantum which is set to short would result in too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many process switches and this reduces CPU efficiency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time quantum which is too long would cause poor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response to short interactive request (would result to FIFO)</a:t>
            </a:r>
          </a:p>
        </p:txBody>
      </p:sp>
    </p:spTree>
    <p:extLst>
      <p:ext uri="{BB962C8B-B14F-4D97-AF65-F5344CB8AC3E}">
        <p14:creationId xmlns:p14="http://schemas.microsoft.com/office/powerpoint/2010/main" val="53227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3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3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3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3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3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32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3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3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3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32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32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32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323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323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323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323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A418240D-1361-49AB-BF1A-505A1598EA4A}" type="slidenum">
              <a:rPr lang="en-US"/>
              <a:pPr>
                <a:defRPr/>
              </a:pPr>
              <a:t>15</a:t>
            </a:fld>
            <a:r>
              <a:rPr lang="en-US"/>
              <a:t> of 24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590800" y="2286000"/>
            <a:ext cx="4968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9600">
                <a:solidFill>
                  <a:schemeClr val="tx1"/>
                </a:solidFill>
                <a:latin typeface="Arial" charset="0"/>
              </a:rPr>
              <a:t>Q &amp; A</a:t>
            </a: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719263" y="409575"/>
            <a:ext cx="56324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Question and Answer Session</a:t>
            </a:r>
            <a:endParaRPr lang="en-US" sz="320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89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ACCD15BC-0A37-4FF8-931C-C745E864C12F}" type="slidenum">
              <a:rPr lang="en-US"/>
              <a:pPr>
                <a:defRPr/>
              </a:pPr>
              <a:t>2</a:t>
            </a:fld>
            <a:r>
              <a:rPr lang="en-US"/>
              <a:t> of 24</a:t>
            </a:r>
          </a:p>
        </p:txBody>
      </p:sp>
      <p:sp>
        <p:nvSpPr>
          <p:cNvPr id="4099" name="Text Box 58"/>
          <p:cNvSpPr txBox="1">
            <a:spLocks noChangeArrowheads="1"/>
          </p:cNvSpPr>
          <p:nvPr/>
        </p:nvSpPr>
        <p:spPr bwMode="auto">
          <a:xfrm>
            <a:off x="1719263" y="409575"/>
            <a:ext cx="5734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Topic &amp; Structure of the lesson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4100" name="Text Box 87"/>
          <p:cNvSpPr txBox="1">
            <a:spLocks noChangeArrowheads="1"/>
          </p:cNvSpPr>
          <p:nvPr/>
        </p:nvSpPr>
        <p:spPr bwMode="auto">
          <a:xfrm>
            <a:off x="1795463" y="1763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101" name="Text Box 88"/>
          <p:cNvSpPr txBox="1">
            <a:spLocks noChangeArrowheads="1"/>
          </p:cNvSpPr>
          <p:nvPr/>
        </p:nvSpPr>
        <p:spPr bwMode="auto">
          <a:xfrm>
            <a:off x="1809750" y="1865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809" name="Text Box 89"/>
          <p:cNvSpPr txBox="1">
            <a:spLocks noChangeArrowheads="1"/>
          </p:cNvSpPr>
          <p:nvPr/>
        </p:nvSpPr>
        <p:spPr bwMode="auto">
          <a:xfrm>
            <a:off x="1171575" y="1524000"/>
            <a:ext cx="7481888" cy="526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280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>
                <a:solidFill>
                  <a:schemeClr val="tx1"/>
                </a:solidFill>
              </a:rPr>
              <a:t>CPU scheduling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Preemptive scheduling algorithms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Non-preemptive scheduling algorithms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Calculations using preemptive scheduling algorithms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8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8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8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09F5F57F-A6BF-49C3-9603-1D9CF987561C}" type="slidenum">
              <a:rPr lang="en-US"/>
              <a:pPr>
                <a:defRPr/>
              </a:pPr>
              <a:t>3</a:t>
            </a:fld>
            <a:r>
              <a:rPr lang="en-US"/>
              <a:t> of 24</a:t>
            </a:r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1719263" y="409575"/>
            <a:ext cx="3736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Learning Outcomes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466725" y="1584325"/>
            <a:ext cx="7786688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At the end of this lecture YOU should be able to:</a:t>
            </a:r>
          </a:p>
          <a:p>
            <a:pPr algn="l" eaLnBrk="1" hangingPunct="1"/>
            <a:endParaRPr lang="en-US" b="1">
              <a:solidFill>
                <a:schemeClr val="tx1"/>
              </a:solidFill>
            </a:endParaRPr>
          </a:p>
          <a:p>
            <a:pPr algn="l" eaLnBrk="1" hangingPunct="1"/>
            <a:r>
              <a:rPr lang="en-US" b="1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>
                <a:solidFill>
                  <a:schemeClr val="tx1"/>
                </a:solidFill>
              </a:rPr>
              <a:t>- explain the importance of CPU scheduling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distinguish between preemptive and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 non-preemptive algorithms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calculate waiting time and turnaround time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</a:t>
            </a:r>
          </a:p>
          <a:p>
            <a:pPr algn="l" eaLnBrk="1" hangingPunct="1"/>
            <a:endParaRPr lang="en-US" b="1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62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9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38680D6D-80A5-44E7-AF1F-3A599315AE6A}" type="slidenum">
              <a:rPr lang="en-US"/>
              <a:pPr>
                <a:defRPr/>
              </a:pPr>
              <a:t>4</a:t>
            </a:fld>
            <a:r>
              <a:rPr lang="en-US"/>
              <a:t> of 24</a:t>
            </a:r>
          </a:p>
        </p:txBody>
      </p:sp>
      <p:sp>
        <p:nvSpPr>
          <p:cNvPr id="6147" name="Text Box 9"/>
          <p:cNvSpPr txBox="1">
            <a:spLocks noChangeArrowheads="1"/>
          </p:cNvSpPr>
          <p:nvPr/>
        </p:nvSpPr>
        <p:spPr bwMode="auto">
          <a:xfrm>
            <a:off x="1719263" y="409575"/>
            <a:ext cx="3390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 CPU Scheduling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6148" name="Text Box 11"/>
          <p:cNvSpPr txBox="1">
            <a:spLocks noChangeArrowheads="1"/>
          </p:cNvSpPr>
          <p:nvPr/>
        </p:nvSpPr>
        <p:spPr bwMode="auto">
          <a:xfrm>
            <a:off x="457200" y="1652588"/>
            <a:ext cx="7583488" cy="292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     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911225" y="1484313"/>
            <a:ext cx="7880350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sz="180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US">
                <a:solidFill>
                  <a:schemeClr val="tx1"/>
                </a:solidFill>
              </a:rPr>
              <a:t> a CPU scheduler is tasked with choosing which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process to run first from the ready queue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 scheduling algorithm is used to choose the next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process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scheduling is a fundamental function of an operating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system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scheduling is done to ensure that the CPU is not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idle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2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8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8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07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8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807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D18064D-56A3-48B2-9A41-47D8FAA99EB0}" type="slidenum">
              <a:rPr lang="en-US"/>
              <a:pPr>
                <a:defRPr/>
              </a:pPr>
              <a:t>5</a:t>
            </a:fld>
            <a:r>
              <a:rPr lang="en-US"/>
              <a:t> of 24</a:t>
            </a: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48529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Aims of CPU Scheduling 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730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2573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fairness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- to make sure all processes get a fair share of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the CPU time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- to avoid starvation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efficiency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- to maximize CPU utilization and keep the CPU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busy close to 100% of the time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response time</a:t>
            </a:r>
          </a:p>
          <a:p>
            <a:pPr lvl="2" algn="l" eaLnBrk="1" hangingPunct="1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to provide consistent response time</a:t>
            </a:r>
          </a:p>
          <a:p>
            <a:pPr lvl="2" algn="l" eaLnBrk="1" hangingPunct="1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to minimize response time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48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2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2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2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2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2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2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2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2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2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077F818D-7F42-4F99-B937-B91C15A6EA78}" type="slidenum">
              <a:rPr lang="en-US"/>
              <a:pPr>
                <a:defRPr/>
              </a:pPr>
              <a:t>6</a:t>
            </a:fld>
            <a:r>
              <a:rPr lang="en-US"/>
              <a:t> of 24</a:t>
            </a:r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3886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Aims of Scheduling 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94563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62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8001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turnaround time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to minimize time between submission and job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      completion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throughput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- to maximize the number of jobs completed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within a given time period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69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D88D7511-5770-471E-9668-BD888842F944}" type="slidenum">
              <a:rPr lang="en-US"/>
              <a:pPr>
                <a:defRPr/>
              </a:pPr>
              <a:t>7</a:t>
            </a:fld>
            <a:r>
              <a:rPr lang="en-US"/>
              <a:t> of 24</a:t>
            </a:r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4987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Types of CPU scheduling 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982663" y="1470025"/>
            <a:ext cx="82264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preemptive and non-preemptive scheduling: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preemptive scheduling: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- allows for processes running to be temporarily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suspended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-"/>
            </a:pPr>
            <a:r>
              <a:rPr lang="en-US">
                <a:solidFill>
                  <a:schemeClr val="tx1"/>
                </a:solidFill>
              </a:rPr>
              <a:t> processes releases CPU upon receiving a command from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the operating system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- preemptive scheduling algorithm: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round robin     	-  </a:t>
            </a:r>
          </a:p>
        </p:txBody>
      </p:sp>
    </p:spTree>
    <p:extLst>
      <p:ext uri="{BB962C8B-B14F-4D97-AF65-F5344CB8AC3E}">
        <p14:creationId xmlns:p14="http://schemas.microsoft.com/office/powerpoint/2010/main" val="62304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6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6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6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6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6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66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66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66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66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66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66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66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66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66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F7F431A0-5CF1-4781-9ECD-C55BA120DED6}" type="slidenum">
              <a:rPr lang="en-US"/>
              <a:pPr>
                <a:defRPr/>
              </a:pPr>
              <a:t>8</a:t>
            </a:fld>
            <a:r>
              <a:rPr lang="en-US"/>
              <a:t> of 24</a:t>
            </a:r>
          </a:p>
        </p:txBody>
      </p:sp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5432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Non-preemptive Scheduling 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457200" y="1652588"/>
            <a:ext cx="7583488" cy="36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0708" name="Text Box 4"/>
          <p:cNvSpPr txBox="1">
            <a:spLocks noChangeArrowheads="1"/>
          </p:cNvSpPr>
          <p:nvPr/>
        </p:nvSpPr>
        <p:spPr bwMode="auto">
          <a:xfrm>
            <a:off x="982663" y="1470025"/>
            <a:ext cx="7118350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non-preemptive scheduling: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- processes releases the CPU only after completion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- processes releases CPU voluntarily 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- non-preemptive scheduling algorithms: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first come first serve or first in first out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	  (FCFS), ( FIFO)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shortest job first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	- priority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40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0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0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0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0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0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07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07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07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07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07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07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07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07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07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07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3EE5BB0E-2187-4646-8B60-FB1890CB5535}" type="slidenum">
              <a:rPr lang="en-US"/>
              <a:pPr>
                <a:defRPr/>
              </a:pPr>
              <a:t>9</a:t>
            </a:fld>
            <a:r>
              <a:rPr lang="en-US"/>
              <a:t> of 24</a:t>
            </a: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46180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Quick Review Questions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206851" name="Text Box 3"/>
          <p:cNvSpPr txBox="1">
            <a:spLocks noChangeArrowheads="1"/>
          </p:cNvSpPr>
          <p:nvPr/>
        </p:nvSpPr>
        <p:spPr bwMode="auto">
          <a:xfrm>
            <a:off x="457200" y="1576388"/>
            <a:ext cx="8158163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Why is CPU scheduling important?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What is the difference between preemptive and non-preemptive scheduling?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Give 1 example each for a preemptive and non-preemptive scheduling algorithm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61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6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6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6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PUtemplate-Level_3">
  <a:themeElements>
    <a:clrScheme name="UCTI-Template-foundation-leve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CTI-Template-foundation-l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CTI-Template-foundation-lev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APUtemplate-Level_3</Template>
  <TotalTime>12</TotalTime>
  <Pages>11</Pages>
  <Words>680</Words>
  <Application>Microsoft Office PowerPoint</Application>
  <PresentationFormat>On-screen Show (4:3)</PresentationFormat>
  <Paragraphs>336</Paragraphs>
  <Slides>15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APUtemplate-Level_3</vt:lpstr>
      <vt:lpstr>Process Control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MSc</dc:subject>
  <dc:creator>Dhason Padmakumar</dc:creator>
  <cp:lastModifiedBy>Dhason Padmakumar</cp:lastModifiedBy>
  <cp:revision>15</cp:revision>
  <cp:lastPrinted>2014-09-22T09:16:32Z</cp:lastPrinted>
  <dcterms:created xsi:type="dcterms:W3CDTF">2014-09-22T08:49:09Z</dcterms:created>
  <dcterms:modified xsi:type="dcterms:W3CDTF">2014-09-22T09:58:57Z</dcterms:modified>
</cp:coreProperties>
</file>